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22"/>
  </p:notesMasterIdLst>
  <p:sldIdLst>
    <p:sldId id="259" r:id="rId2"/>
    <p:sldId id="295" r:id="rId3"/>
    <p:sldId id="297" r:id="rId4"/>
    <p:sldId id="296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10" r:id="rId15"/>
    <p:sldId id="307" r:id="rId16"/>
    <p:sldId id="308" r:id="rId17"/>
    <p:sldId id="312" r:id="rId18"/>
    <p:sldId id="313" r:id="rId19"/>
    <p:sldId id="311" r:id="rId20"/>
    <p:sldId id="294" r:id="rId2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7"/>
    <p:restoredTop sz="68956"/>
  </p:normalViewPr>
  <p:slideViewPr>
    <p:cSldViewPr>
      <p:cViewPr varScale="1">
        <p:scale>
          <a:sx n="85" d="100"/>
          <a:sy n="85" d="100"/>
        </p:scale>
        <p:origin x="2688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2B1D6-8B29-4576-8BF9-C029168734D1}" type="datetimeFigureOut">
              <a:rPr lang="zh-CN" altLang="en-US" smtClean="0"/>
              <a:t>2019/9/7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5B0B3-4BDA-47AE-8AAF-04CE7632D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5944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EC01EA-BED1-4B3F-88CD-0DD88231665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2019/9/7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4F7C2F-BCBD-A149-8F90-21DECE8FB1A6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E44C44-03C6-46DE-AD22-8F2E4D9C083D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2019/9/7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8CD7A6-1B93-9844-850A-7A754EAB083E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D164C4-7FD6-4C12-BF0C-760DA1E4CC06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2019/9/7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5F886C-0A22-6F4D-BC08-A1674DBCDE43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10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A7A0A2-59A1-4280-8BD0-4964717E7613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2019/9/7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7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9122E1-BD46-574B-9943-26C68811A002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8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68761"/>
            <a:ext cx="4040188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988842"/>
            <a:ext cx="4040188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268761"/>
            <a:ext cx="4041775" cy="576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988842"/>
            <a:ext cx="4041775" cy="413732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0FB6F5-84EC-4E0D-8BF3-115F21188C2E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2019/9/7</a:t>
            </a:fld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8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9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3E8BE7-6E3E-B64D-A23E-8CEB690E7C2B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D22AB1-BFF8-499F-8443-9B2E7839B4F0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2019/9/7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5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CA681B-4702-CB4A-9A29-560E57031AB1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6" name="直接连接符 28"/>
          <p:cNvSpPr>
            <a:spLocks noChangeShapeType="1"/>
          </p:cNvSpPr>
          <p:nvPr userDrawn="1"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950706-ECF1-4318-B99A-90D45C6AA0BB}" type="datetime1">
              <a:rPr lang="zh-CN" altLang="en-US" smtClean="0">
                <a:solidFill>
                  <a:srgbClr val="1F497D"/>
                </a:solidFill>
              </a:rPr>
              <a:pPr>
                <a:defRPr/>
              </a:pPr>
              <a:t>2019/9/7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3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4" name="灯片编号占位符 2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646815-98F3-E14D-9C5E-D0E4A86CE9AC}" type="slidenum">
              <a:rPr lang="en-US" altLang="zh-CN">
                <a:solidFill>
                  <a:srgbClr val="1F497D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Arial" charset="0"/>
              </a:rPr>
              <a:t>单击此处编辑母版标题样式</a:t>
            </a:r>
          </a:p>
        </p:txBody>
      </p:sp>
      <p:sp>
        <p:nvSpPr>
          <p:cNvPr id="1027" name="文本占位符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4910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>
                <a:sym typeface="Times New Roman" charset="0"/>
              </a:rPr>
              <a:t>单击此处编辑母版文本样式</a:t>
            </a:r>
            <a:endParaRPr lang="zh-CN" dirty="0">
              <a:sym typeface="Times New Roman" charset="0"/>
            </a:endParaRPr>
          </a:p>
          <a:p>
            <a:pPr lvl="1"/>
            <a:r>
              <a:rPr lang="zh-CN" altLang="en-US" dirty="0">
                <a:sym typeface="Times New Roman" charset="0"/>
              </a:rPr>
              <a:t>第二级</a:t>
            </a:r>
            <a:endParaRPr lang="zh-CN" dirty="0">
              <a:sym typeface="Times New Roman" charset="0"/>
            </a:endParaRPr>
          </a:p>
          <a:p>
            <a:pPr lvl="2"/>
            <a:r>
              <a:rPr lang="zh-CN" altLang="en-US" dirty="0">
                <a:sym typeface="Times New Roman" charset="0"/>
              </a:rPr>
              <a:t>第三级</a:t>
            </a:r>
            <a:endParaRPr lang="zh-CN" dirty="0">
              <a:sym typeface="Times New Roman" charset="0"/>
            </a:endParaRPr>
          </a:p>
          <a:p>
            <a:pPr lvl="3"/>
            <a:r>
              <a:rPr lang="zh-CN" altLang="en-US" dirty="0">
                <a:sym typeface="Times New Roman" charset="0"/>
              </a:rPr>
              <a:t>第四级</a:t>
            </a:r>
            <a:endParaRPr lang="zh-CN" dirty="0">
              <a:sym typeface="Times New Roman" charset="0"/>
            </a:endParaRPr>
          </a:p>
          <a:p>
            <a:pPr lvl="4"/>
            <a:r>
              <a:rPr lang="zh-CN" altLang="en-US" dirty="0">
                <a:sym typeface="Times New Roman" charset="0"/>
              </a:rPr>
              <a:t>第五级</a:t>
            </a:r>
          </a:p>
        </p:txBody>
      </p:sp>
      <p:sp>
        <p:nvSpPr>
          <p:cNvPr id="1028" name="日期占位符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400800" y="6356350"/>
            <a:ext cx="228917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7A33CCD-C3E4-46B0-B1A7-A615C45AAD83}" type="datetime1">
              <a:rPr lang="zh-CN" altLang="en-US" smtClean="0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2019/9/7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29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8775" y="6356350"/>
            <a:ext cx="3505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chemeClr val="tx2"/>
                </a:solidFill>
                <a:latin typeface="+mn-lt"/>
                <a:ea typeface="MS PMincho" pitchFamily="18" charset="-128"/>
                <a:cs typeface="+mn-cs"/>
                <a:sym typeface="Times New Roman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dirty="0">
              <a:solidFill>
                <a:srgbClr val="1F497D"/>
              </a:solidFill>
            </a:endParaRPr>
          </a:p>
        </p:txBody>
      </p:sp>
      <p:sp>
        <p:nvSpPr>
          <p:cNvPr id="1030" name="灯片编号占位符 2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12775" y="6356350"/>
            <a:ext cx="1981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Times New Roman" charset="0"/>
                <a:ea typeface="MS PMincho" charset="0"/>
                <a:cs typeface="MS PMincho" charset="0"/>
                <a:sym typeface="Times New Roman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A699BF4-CA54-C245-A21A-8FEB3FE020E5}" type="slidenum">
              <a:rPr lang="en-US" altLang="zh-CN">
                <a:solidFill>
                  <a:srgbClr val="1F497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zh-CN" altLang="en-US">
              <a:solidFill>
                <a:srgbClr val="1F497D"/>
              </a:solidFill>
            </a:endParaRPr>
          </a:p>
        </p:txBody>
      </p:sp>
      <p:sp>
        <p:nvSpPr>
          <p:cNvPr id="1031" name="直接连接符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032" name="直接连接符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033" name="等腰三角形 9"/>
          <p:cNvSpPr>
            <a:spLocks noChangeAspect="1" noChangeArrowheads="1"/>
          </p:cNvSpPr>
          <p:nvPr/>
        </p:nvSpPr>
        <p:spPr bwMode="auto"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FFFFFF"/>
              </a:solidFill>
              <a:latin typeface="Times New Roman" pitchFamily="18" charset="0"/>
              <a:cs typeface="Times New Roman" pitchFamily="18" charset="0"/>
              <a:sym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0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anose="020B0502020104020203" pitchFamily="34" charset="0"/>
          <a:ea typeface="+mn-ea"/>
          <a:cs typeface="微软雅黑" charset="0"/>
          <a:sym typeface="Arial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Gill Sans MT" pitchFamily="34" charset="0"/>
          <a:ea typeface="微软雅黑" pitchFamily="34" charset="-122"/>
          <a:cs typeface="微软雅黑" charset="0"/>
          <a:sym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34" charset="0"/>
          <a:ea typeface="黑体" pitchFamily="49" charset="-122"/>
          <a:sym typeface="Arial" pitchFamily="34" charset="0"/>
        </a:defRPr>
      </a:lvl9pPr>
    </p:titleStyle>
    <p:bodyStyle>
      <a:lvl1pPr marL="273050" indent="-273050" algn="l" defTabSz="0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charset="0"/>
        <a:buChar char=""/>
        <a:defRPr kumimoji="1" sz="2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1pPr>
      <a:lvl2pPr marL="547688" indent="-271463" algn="l" defTabSz="0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charset="0"/>
        <a:buChar char=""/>
        <a:defRPr kumimoji="1" sz="2300">
          <a:solidFill>
            <a:schemeClr val="tx2"/>
          </a:solidFill>
          <a:latin typeface="+mn-lt"/>
          <a:ea typeface="+mn-ea"/>
          <a:cs typeface="微软雅黑" charset="0"/>
          <a:sym typeface="Times New Roman" charset="0"/>
        </a:defRPr>
      </a:lvl2pPr>
      <a:lvl3pPr marL="822325" indent="-228600" algn="l" defTabSz="0" rtl="0" eaLnBrk="0" fontAlgn="base" hangingPunct="0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charset="0"/>
        <a:buChar char="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3pPr>
      <a:lvl4pPr marL="1096963" indent="-227013" algn="l" defTabSz="0" rtl="0" eaLnBrk="0" fontAlgn="base" hangingPunct="0">
        <a:spcBef>
          <a:spcPts val="400"/>
        </a:spcBef>
        <a:spcAft>
          <a:spcPct val="0"/>
        </a:spcAft>
        <a:buClr>
          <a:srgbClr val="8BA2B4"/>
        </a:buClr>
        <a:buSzPct val="70000"/>
        <a:buFont typeface="Wingdings" charset="0"/>
        <a:buChar char=""/>
        <a:defRPr kumimoji="1" sz="20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4pPr>
      <a:lvl5pPr marL="13716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charset="0"/>
        <a:buChar char=""/>
        <a:defRPr kumimoji="1" sz="1600">
          <a:solidFill>
            <a:schemeClr val="tx1"/>
          </a:solidFill>
          <a:latin typeface="+mn-lt"/>
          <a:ea typeface="+mn-ea"/>
          <a:cs typeface="微软雅黑" charset="0"/>
          <a:sym typeface="Times New Roman" charset="0"/>
        </a:defRPr>
      </a:lvl5pPr>
      <a:lvl6pPr marL="18288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6pPr>
      <a:lvl7pPr marL="22860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7pPr>
      <a:lvl8pPr marL="27432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8pPr>
      <a:lvl9pPr marL="3200400" indent="-228600" algn="l" defTabSz="0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>
          <a:solidFill>
            <a:schemeClr val="tx1"/>
          </a:solidFill>
          <a:latin typeface="+mn-lt"/>
          <a:ea typeface="+mn-ea"/>
          <a:sym typeface="Times New Roman" pitchFamily="18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app.cs.cmu.edu/" TargetMode="External"/><Relationship Id="rId2" Type="http://schemas.openxmlformats.org/officeDocument/2006/relationships/hyperlink" Target="https://inst.eecs.berkeley.edu/~cs61c/fa18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eb.mit.edu/6.033/www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chenkang@tsinghua.edu.cn" TargetMode="External"/><Relationship Id="rId2" Type="http://schemas.openxmlformats.org/officeDocument/2006/relationships/hyperlink" Target="mailto:liuwd@tsinghua.edu.c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earn.tsinghua.edu.cn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 noChangeArrowheads="1"/>
          </p:cNvSpPr>
          <p:nvPr>
            <p:ph type="ctrTitle"/>
          </p:nvPr>
        </p:nvSpPr>
        <p:spPr/>
        <p:txBody>
          <a:bodyPr anchor="ctr"/>
          <a:lstStyle/>
          <a:p>
            <a:pPr algn="ctr" eaLnBrk="1" hangingPunct="1"/>
            <a:r>
              <a:rPr kumimoji="0" lang="zh-CN" altLang="en-US" sz="3600" b="1" dirty="0">
                <a:solidFill>
                  <a:srgbClr val="0000FF"/>
                </a:solidFill>
                <a:latin typeface="微软雅黑" charset="0"/>
                <a:ea typeface="微软雅黑" charset="0"/>
              </a:rPr>
              <a:t>课程内容简介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zh-CN" b="1" dirty="0"/>
              <a:t>2019</a:t>
            </a:r>
            <a:r>
              <a:rPr lang="zh-CN" altLang="en-US" b="1" dirty="0"/>
              <a:t>年秋</a:t>
            </a:r>
            <a:endParaRPr lang="en-US" altLang="zh-CN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4F7C2F-BCBD-A149-8F90-21DECE8FB1A6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</a:t>
            </a:fld>
            <a:endParaRPr lang="zh-CN" altLang="en-US">
              <a:solidFill>
                <a:srgbClr val="1F497D"/>
              </a:solidFill>
            </a:endParaRPr>
          </a:p>
        </p:txBody>
      </p:sp>
      <p:cxnSp>
        <p:nvCxnSpPr>
          <p:cNvPr id="10" name="直接连接符 20"/>
          <p:cNvCxnSpPr>
            <a:cxnSpLocks noChangeShapeType="1"/>
          </p:cNvCxnSpPr>
          <p:nvPr/>
        </p:nvCxnSpPr>
        <p:spPr bwMode="auto">
          <a:xfrm flipV="1">
            <a:off x="971600" y="5354166"/>
            <a:ext cx="7272337" cy="190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>
            <a:outerShdw blurRad="88900" dist="127000" algn="l" rotWithShape="0">
              <a:srgbClr val="000000">
                <a:alpha val="39999"/>
              </a:srgbClr>
            </a:outerShdw>
          </a:effectLst>
        </p:spPr>
      </p:cxnSp>
      <p:sp>
        <p:nvSpPr>
          <p:cNvPr id="11" name="标题 1"/>
          <p:cNvSpPr txBox="1">
            <a:spLocks noChangeArrowheads="1"/>
          </p:cNvSpPr>
          <p:nvPr/>
        </p:nvSpPr>
        <p:spPr bwMode="auto">
          <a:xfrm>
            <a:off x="5057775" y="322263"/>
            <a:ext cx="410527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 eaLnBrk="1" hangingPunct="1"/>
            <a:r>
              <a:rPr kumimoji="0" lang="zh-CN" altLang="en-US" dirty="0">
                <a:latin typeface="微软雅黑" charset="0"/>
                <a:ea typeface="微软雅黑" charset="0"/>
                <a:cs typeface="微软雅黑" charset="0"/>
                <a:sym typeface="Arial" charset="0"/>
              </a:rPr>
              <a:t>计算机组成原理</a:t>
            </a:r>
          </a:p>
        </p:txBody>
      </p:sp>
    </p:spTree>
    <p:extLst>
      <p:ext uri="{BB962C8B-B14F-4D97-AF65-F5344CB8AC3E}">
        <p14:creationId xmlns:p14="http://schemas.microsoft.com/office/powerpoint/2010/main" val="420627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教学环节和学习方法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课堂讲授</a:t>
            </a:r>
            <a:endParaRPr lang="en-US" altLang="zh-CN" dirty="0"/>
          </a:p>
          <a:p>
            <a:r>
              <a:rPr lang="en-US" altLang="zh-CN" dirty="0">
                <a:solidFill>
                  <a:srgbClr val="FF0000"/>
                </a:solidFill>
              </a:rPr>
              <a:t>PPT</a:t>
            </a:r>
            <a:r>
              <a:rPr lang="zh-CN" altLang="en-US" dirty="0">
                <a:solidFill>
                  <a:srgbClr val="FF0000"/>
                </a:solidFill>
              </a:rPr>
              <a:t>中需要独立阅读的知识内容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阅读参考资料</a:t>
            </a:r>
            <a:endParaRPr lang="en-US" altLang="zh-CN" dirty="0"/>
          </a:p>
          <a:p>
            <a:r>
              <a:rPr lang="zh-CN" altLang="en-US" dirty="0"/>
              <a:t>课后复习</a:t>
            </a:r>
            <a:endParaRPr lang="en-US" altLang="zh-CN" dirty="0"/>
          </a:p>
          <a:p>
            <a:r>
              <a:rPr lang="zh-CN" altLang="en-US" dirty="0"/>
              <a:t>思考</a:t>
            </a:r>
            <a:endParaRPr lang="en-US" altLang="zh-CN" dirty="0"/>
          </a:p>
          <a:p>
            <a:r>
              <a:rPr lang="zh-CN" altLang="en-US" dirty="0"/>
              <a:t>习题</a:t>
            </a:r>
            <a:endParaRPr lang="en-US" altLang="zh-CN" dirty="0"/>
          </a:p>
          <a:p>
            <a:r>
              <a:rPr lang="zh-CN" altLang="en-US" dirty="0"/>
              <a:t>完成实验及报告</a:t>
            </a:r>
            <a:endParaRPr lang="en-US" altLang="zh-CN" dirty="0"/>
          </a:p>
          <a:p>
            <a:r>
              <a:rPr lang="zh-CN" altLang="en-US" dirty="0"/>
              <a:t>讨论和总结</a:t>
            </a:r>
            <a:endParaRPr lang="en-US" altLang="zh-CN" dirty="0"/>
          </a:p>
          <a:p>
            <a:r>
              <a:rPr lang="zh-CN" altLang="en-US" dirty="0"/>
              <a:t>考试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博学</a:t>
            </a:r>
            <a:endParaRPr lang="en-US" altLang="zh-CN" dirty="0"/>
          </a:p>
          <a:p>
            <a:r>
              <a:rPr lang="zh-CN" altLang="en-US" dirty="0"/>
              <a:t>审问</a:t>
            </a:r>
            <a:endParaRPr lang="en-US" altLang="zh-CN" dirty="0"/>
          </a:p>
          <a:p>
            <a:r>
              <a:rPr lang="zh-CN" altLang="en-US" dirty="0"/>
              <a:t>慎思</a:t>
            </a:r>
            <a:endParaRPr lang="en-US" altLang="zh-CN" dirty="0"/>
          </a:p>
          <a:p>
            <a:r>
              <a:rPr lang="zh-CN" altLang="en-US" dirty="0"/>
              <a:t>明辨</a:t>
            </a:r>
            <a:endParaRPr lang="en-US" altLang="zh-CN" dirty="0"/>
          </a:p>
          <a:p>
            <a:r>
              <a:rPr lang="zh-CN" altLang="en-US" dirty="0"/>
              <a:t>笃行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18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评分标准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书面作业与小实验</a:t>
            </a:r>
            <a:endParaRPr lang="en-US" altLang="zh-CN" sz="2400" dirty="0"/>
          </a:p>
          <a:p>
            <a:pPr lvl="1"/>
            <a:r>
              <a:rPr lang="zh-CN" altLang="en-US" sz="2000" dirty="0"/>
              <a:t>作业缺</a:t>
            </a:r>
            <a:r>
              <a:rPr lang="en-US" altLang="zh-CN" sz="2000" dirty="0"/>
              <a:t>2</a:t>
            </a:r>
            <a:r>
              <a:rPr lang="zh-CN" altLang="en-US" sz="2000" dirty="0"/>
              <a:t>次（含），作业成绩为</a:t>
            </a:r>
            <a:r>
              <a:rPr lang="en-US" altLang="zh-CN" sz="2000" dirty="0"/>
              <a:t>0</a:t>
            </a:r>
          </a:p>
          <a:p>
            <a:pPr lvl="1"/>
            <a:r>
              <a:rPr lang="zh-CN" altLang="en-US" sz="2000" dirty="0"/>
              <a:t>发现抄袭现象，作业成绩为</a:t>
            </a:r>
            <a:r>
              <a:rPr lang="en-US" altLang="zh-CN" sz="2000" dirty="0"/>
              <a:t>0</a:t>
            </a:r>
          </a:p>
          <a:p>
            <a:pPr lvl="1"/>
            <a:r>
              <a:rPr lang="zh-CN" altLang="en-US" sz="2000" dirty="0"/>
              <a:t>若作业成绩为</a:t>
            </a:r>
            <a:r>
              <a:rPr lang="en-US" altLang="zh-CN" sz="2000" dirty="0"/>
              <a:t>0</a:t>
            </a:r>
            <a:r>
              <a:rPr lang="zh-CN" altLang="en-US" sz="2000" dirty="0"/>
              <a:t>，则考试无效</a:t>
            </a:r>
            <a:endParaRPr lang="en-US" altLang="zh-CN" sz="2000" dirty="0"/>
          </a:p>
          <a:p>
            <a:pPr lvl="1"/>
            <a:r>
              <a:rPr lang="zh-CN" altLang="en-US" sz="2000" dirty="0"/>
              <a:t>书面作业要求上交手写版，不接受电子版和打印版</a:t>
            </a:r>
            <a:endParaRPr lang="en-US" altLang="zh-CN" sz="2000" dirty="0"/>
          </a:p>
          <a:p>
            <a:r>
              <a:rPr lang="zh-CN" altLang="en-US" sz="2400" dirty="0"/>
              <a:t>大实验和报告</a:t>
            </a:r>
            <a:endParaRPr lang="en-US" altLang="zh-CN" sz="2400" dirty="0"/>
          </a:p>
          <a:p>
            <a:pPr lvl="1"/>
            <a:r>
              <a:rPr lang="zh-CN" altLang="en-US" sz="2000" dirty="0"/>
              <a:t>实验报告可按照要求，提交电子版</a:t>
            </a:r>
            <a:endParaRPr lang="en-US" altLang="zh-CN" sz="2000" dirty="0"/>
          </a:p>
          <a:p>
            <a:r>
              <a:rPr lang="zh-CN" altLang="en-US" sz="2400" dirty="0"/>
              <a:t>考试</a:t>
            </a:r>
            <a:endParaRPr lang="en-US" altLang="zh-CN" sz="2400" dirty="0"/>
          </a:p>
          <a:p>
            <a:r>
              <a:rPr lang="zh-CN" altLang="en-US" sz="2400" dirty="0"/>
              <a:t>总成绩评定</a:t>
            </a:r>
            <a:endParaRPr lang="en-US" altLang="zh-CN" sz="2400" dirty="0"/>
          </a:p>
          <a:p>
            <a:pPr lvl="1"/>
            <a:r>
              <a:rPr lang="en-US" altLang="zh-CN" sz="2000" dirty="0"/>
              <a:t>If</a:t>
            </a:r>
            <a:r>
              <a:rPr lang="zh-CN" altLang="en-US" sz="2000" dirty="0"/>
              <a:t> 考试成绩 </a:t>
            </a:r>
            <a:r>
              <a:rPr lang="en-US" altLang="zh-CN" sz="2000" dirty="0"/>
              <a:t>&gt;=</a:t>
            </a:r>
            <a:r>
              <a:rPr lang="zh-CN" altLang="en-US" sz="2000" dirty="0"/>
              <a:t> 全年级考试成绩的平均值</a:t>
            </a:r>
            <a:r>
              <a:rPr lang="en-US" altLang="zh-CN" sz="2000" dirty="0"/>
              <a:t>/2</a:t>
            </a:r>
          </a:p>
          <a:p>
            <a:pPr lvl="1"/>
            <a:r>
              <a:rPr lang="en-US" altLang="zh-CN" sz="2000" dirty="0"/>
              <a:t>Then</a:t>
            </a:r>
            <a:r>
              <a:rPr lang="zh-CN" altLang="en-US" sz="2000" dirty="0"/>
              <a:t> 总评成绩</a:t>
            </a:r>
            <a:r>
              <a:rPr lang="en-US" altLang="zh-CN" sz="2000" dirty="0"/>
              <a:t>=</a:t>
            </a:r>
            <a:r>
              <a:rPr lang="zh-CN" altLang="en-US" sz="2000" dirty="0"/>
              <a:t>考试成绩*</a:t>
            </a:r>
            <a:r>
              <a:rPr lang="en-US" altLang="zh-CN" sz="2000" dirty="0"/>
              <a:t>40%+</a:t>
            </a:r>
            <a:r>
              <a:rPr lang="zh-CN" altLang="en-US" sz="2000" dirty="0"/>
              <a:t>大实验成绩*</a:t>
            </a:r>
            <a:r>
              <a:rPr lang="en-US" altLang="zh-CN" sz="2000" dirty="0"/>
              <a:t>50%+</a:t>
            </a:r>
            <a:r>
              <a:rPr lang="zh-CN" altLang="en-US" sz="2000" dirty="0"/>
              <a:t>作业成绩*</a:t>
            </a:r>
            <a:r>
              <a:rPr lang="en-US" altLang="zh-CN" sz="2000" dirty="0"/>
              <a:t>10%</a:t>
            </a:r>
          </a:p>
          <a:p>
            <a:pPr lvl="1"/>
            <a:r>
              <a:rPr lang="en-US" altLang="zh-CN" sz="2000" dirty="0"/>
              <a:t>Else</a:t>
            </a:r>
            <a:r>
              <a:rPr lang="zh-CN" altLang="en-US" sz="2000" dirty="0"/>
              <a:t> 总评成绩 </a:t>
            </a:r>
            <a:r>
              <a:rPr lang="en-US" altLang="zh-CN" sz="2000" dirty="0"/>
              <a:t>=</a:t>
            </a:r>
            <a:r>
              <a:rPr lang="zh-CN" altLang="en-US" sz="2000" dirty="0"/>
              <a:t> 考试成绩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11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909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  <a:r>
              <a:rPr lang="zh-CN" altLang="en-US" dirty="0">
                <a:sym typeface="Wingdings" pitchFamily="2" charset="2"/>
              </a:rPr>
              <a:t>：（</a:t>
            </a:r>
            <a:r>
              <a:rPr lang="en-US" altLang="zh-CN" dirty="0">
                <a:sym typeface="Wingdings" pitchFamily="2" charset="2"/>
              </a:rPr>
              <a:t>Verilog</a:t>
            </a:r>
            <a:r>
              <a:rPr lang="zh-CN" altLang="en-US" dirty="0">
                <a:sym typeface="Wingdings" pitchFamily="2" charset="2"/>
              </a:rPr>
              <a:t>语言）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  <a:r>
              <a:rPr lang="en-US" altLang="zh-CN" dirty="0"/>
              <a:t>1</a:t>
            </a:r>
            <a:r>
              <a:rPr lang="zh-CN" altLang="en-US" dirty="0"/>
              <a:t>：简单汇编语言实验，阅读监控程序及终端程序源代码</a:t>
            </a:r>
            <a:endParaRPr lang="en-US" altLang="zh-CN" dirty="0"/>
          </a:p>
          <a:p>
            <a:r>
              <a:rPr lang="zh-CN" altLang="en-US" dirty="0"/>
              <a:t>实验</a:t>
            </a:r>
            <a:r>
              <a:rPr lang="en-US" altLang="zh-CN" dirty="0"/>
              <a:t>2</a:t>
            </a:r>
            <a:r>
              <a:rPr lang="zh-CN" altLang="en-US" dirty="0"/>
              <a:t>：在</a:t>
            </a:r>
            <a:r>
              <a:rPr lang="en-US" altLang="zh-CN" dirty="0"/>
              <a:t>FPGA</a:t>
            </a:r>
            <a:r>
              <a:rPr lang="zh-CN" altLang="en-US" dirty="0"/>
              <a:t>上使用硬件描述语言</a:t>
            </a:r>
            <a:r>
              <a:rPr lang="en-US" altLang="zh-CN" dirty="0"/>
              <a:t>Verilog</a:t>
            </a:r>
            <a:r>
              <a:rPr lang="zh-CN" altLang="en-US" dirty="0"/>
              <a:t>实现</a:t>
            </a:r>
            <a:r>
              <a:rPr lang="en-US" altLang="zh-CN" dirty="0" err="1"/>
              <a:t>Datapath</a:t>
            </a:r>
            <a:endParaRPr lang="en-US" altLang="zh-CN" dirty="0"/>
          </a:p>
          <a:p>
            <a:r>
              <a:rPr lang="zh-CN" altLang="en-US" dirty="0"/>
              <a:t>实验</a:t>
            </a:r>
            <a:r>
              <a:rPr lang="en-US" altLang="zh-CN" dirty="0"/>
              <a:t>3</a:t>
            </a:r>
            <a:r>
              <a:rPr lang="zh-CN" altLang="en-US" dirty="0"/>
              <a:t>：在</a:t>
            </a:r>
            <a:r>
              <a:rPr lang="en-US" altLang="zh-CN" dirty="0"/>
              <a:t>FPGA</a:t>
            </a:r>
            <a:r>
              <a:rPr lang="zh-CN" altLang="en-US" dirty="0"/>
              <a:t>上使用硬件描述语言</a:t>
            </a:r>
            <a:r>
              <a:rPr lang="en-US" altLang="zh-CN" dirty="0"/>
              <a:t>Verilog</a:t>
            </a:r>
            <a:r>
              <a:rPr lang="zh-CN" altLang="en-US" dirty="0"/>
              <a:t>实现存储和外设（串口）的访问</a:t>
            </a:r>
            <a:endParaRPr lang="en-US" altLang="zh-CN" dirty="0"/>
          </a:p>
          <a:p>
            <a:r>
              <a:rPr lang="zh-CN" altLang="en-US" dirty="0"/>
              <a:t>实验</a:t>
            </a:r>
            <a:r>
              <a:rPr lang="en-US" altLang="zh-CN" dirty="0"/>
              <a:t>4</a:t>
            </a:r>
            <a:r>
              <a:rPr lang="zh-CN" altLang="en-US" dirty="0"/>
              <a:t>：实现支持流水线的</a:t>
            </a:r>
            <a:r>
              <a:rPr lang="en-US" altLang="zh-CN" dirty="0"/>
              <a:t>CPU</a:t>
            </a:r>
            <a:r>
              <a:rPr lang="zh-CN" altLang="en-US" dirty="0"/>
              <a:t>，运行监控程序</a:t>
            </a:r>
            <a:endParaRPr lang="en-US" altLang="zh-CN" dirty="0"/>
          </a:p>
          <a:p>
            <a:r>
              <a:rPr lang="zh-CN" altLang="en-US" dirty="0"/>
              <a:t>实验</a:t>
            </a:r>
            <a:r>
              <a:rPr lang="en-US" altLang="zh-CN" dirty="0"/>
              <a:t>5</a:t>
            </a:r>
            <a:r>
              <a:rPr lang="zh-CN" altLang="en-US" dirty="0">
                <a:sym typeface="Wingdings"/>
              </a:rPr>
              <a:t>：</a:t>
            </a:r>
            <a:r>
              <a:rPr lang="en-US" altLang="zh-CN" dirty="0">
                <a:sym typeface="Wingdings"/>
              </a:rPr>
              <a:t>(</a:t>
            </a:r>
            <a:r>
              <a:rPr lang="zh-CN" altLang="en-US" dirty="0">
                <a:sym typeface="Wingdings"/>
              </a:rPr>
              <a:t>提高</a:t>
            </a:r>
            <a:r>
              <a:rPr lang="en-US" altLang="zh-CN" dirty="0">
                <a:sym typeface="Wingdings"/>
              </a:rPr>
              <a:t>)</a:t>
            </a:r>
          </a:p>
          <a:p>
            <a:pPr lvl="1"/>
            <a:r>
              <a:rPr lang="zh-CN" altLang="en-US" dirty="0">
                <a:sym typeface="Wingdings"/>
              </a:rPr>
              <a:t>尽量消除指令之间的冲突，进行性能分析和比较</a:t>
            </a:r>
            <a:endParaRPr lang="en-US" altLang="zh-CN" dirty="0">
              <a:sym typeface="Wingdings"/>
            </a:endParaRPr>
          </a:p>
          <a:p>
            <a:pPr lvl="1"/>
            <a:r>
              <a:rPr lang="zh-CN" altLang="en-US" dirty="0">
                <a:sym typeface="Wingdings"/>
              </a:rPr>
              <a:t>扩展功能（中断）</a:t>
            </a:r>
            <a:endParaRPr lang="en-US" altLang="zh-CN" dirty="0">
              <a:sym typeface="Wingdings"/>
            </a:endParaRPr>
          </a:p>
          <a:p>
            <a:pPr lvl="1"/>
            <a:r>
              <a:rPr lang="zh-CN" altLang="en-US" dirty="0">
                <a:sym typeface="Wingdings"/>
              </a:rPr>
              <a:t>扩展功能（应用程序、编译器）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736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实验评分标准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自由组合（一般为三人），原则上按组给成绩</a:t>
            </a:r>
            <a:endParaRPr lang="en-US" altLang="zh-CN" dirty="0"/>
          </a:p>
          <a:p>
            <a:r>
              <a:rPr lang="zh-CN" altLang="en-US" dirty="0"/>
              <a:t>可以跨课堂组队</a:t>
            </a:r>
            <a:endParaRPr lang="en-US" altLang="zh-CN" dirty="0"/>
          </a:p>
          <a:p>
            <a:r>
              <a:rPr lang="zh-CN" altLang="en-US" dirty="0"/>
              <a:t>达到基本要求，成绩为</a:t>
            </a:r>
            <a:r>
              <a:rPr lang="en-US" altLang="zh-CN" dirty="0"/>
              <a:t>80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/>
            <a:r>
              <a:rPr lang="zh-CN" altLang="en-US" dirty="0"/>
              <a:t>完成实验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2</a:t>
            </a:r>
            <a:r>
              <a:rPr lang="zh-CN" altLang="en-US" dirty="0"/>
              <a:t>，</a:t>
            </a:r>
            <a:r>
              <a:rPr lang="en-US" altLang="zh-CN" dirty="0"/>
              <a:t>3</a:t>
            </a:r>
            <a:r>
              <a:rPr lang="zh-CN" altLang="en-US" dirty="0"/>
              <a:t>，</a:t>
            </a:r>
            <a:r>
              <a:rPr lang="en-US" altLang="zh-CN" dirty="0"/>
              <a:t>4</a:t>
            </a:r>
          </a:p>
          <a:p>
            <a:pPr lvl="1"/>
            <a:r>
              <a:rPr lang="zh-CN" altLang="en-US" dirty="0"/>
              <a:t>独立完成实验报告</a:t>
            </a:r>
            <a:endParaRPr lang="en-US" dirty="0"/>
          </a:p>
          <a:p>
            <a:r>
              <a:rPr lang="zh-CN" altLang="en-US" dirty="0"/>
              <a:t>鼓励在任何方面，尤其是硬件方面的扩展，鼓励有创意的展现形式（实验</a:t>
            </a:r>
            <a:r>
              <a:rPr lang="en-US" altLang="zh-CN" dirty="0"/>
              <a:t>5</a:t>
            </a:r>
            <a:r>
              <a:rPr lang="zh-CN" altLang="en-US" dirty="0"/>
              <a:t>，最多</a:t>
            </a:r>
            <a:r>
              <a:rPr lang="en-US" altLang="zh-CN" dirty="0"/>
              <a:t>20</a:t>
            </a:r>
            <a:r>
              <a:rPr lang="zh-CN" altLang="en-US" dirty="0"/>
              <a:t>分）</a:t>
            </a:r>
            <a:endParaRPr lang="en-US" altLang="zh-CN" dirty="0"/>
          </a:p>
          <a:p>
            <a:pPr lvl="1"/>
            <a:r>
              <a:rPr lang="zh-CN" altLang="en-US" dirty="0"/>
              <a:t>中断、</a:t>
            </a:r>
            <a:r>
              <a:rPr lang="en-US" altLang="zh-CN" dirty="0"/>
              <a:t>I/O</a:t>
            </a:r>
            <a:r>
              <a:rPr lang="zh-CN" altLang="en-US" dirty="0"/>
              <a:t>等</a:t>
            </a:r>
            <a:endParaRPr lang="en-US" altLang="zh-CN" dirty="0"/>
          </a:p>
          <a:p>
            <a:pPr lvl="1"/>
            <a:r>
              <a:rPr lang="zh-CN" altLang="en-US" dirty="0"/>
              <a:t>任何其它有特色的创新</a:t>
            </a:r>
            <a:endParaRPr lang="en-US" altLang="zh-CN" dirty="0"/>
          </a:p>
          <a:p>
            <a:pPr lvl="1"/>
            <a:r>
              <a:rPr lang="zh-CN" altLang="en-US" dirty="0"/>
              <a:t>课堂交流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13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830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软件工程联合实验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 err="1"/>
              <a:t>ThinPAD</a:t>
            </a:r>
            <a:r>
              <a:rPr lang="en-US" altLang="zh-CN" dirty="0"/>
              <a:t>-Cloud</a:t>
            </a:r>
            <a:r>
              <a:rPr lang="zh-CN" altLang="en-US" dirty="0"/>
              <a:t> </a:t>
            </a:r>
            <a:r>
              <a:rPr lang="en-US" altLang="zh-CN" dirty="0"/>
              <a:t>32</a:t>
            </a:r>
            <a:r>
              <a:rPr lang="zh-CN" altLang="en-US" dirty="0"/>
              <a:t>为新型教学计算机</a:t>
            </a:r>
            <a:endParaRPr lang="en-US" altLang="zh-CN" dirty="0"/>
          </a:p>
          <a:p>
            <a:r>
              <a:rPr lang="zh-CN" altLang="en-US" dirty="0"/>
              <a:t>完成以下功能</a:t>
            </a:r>
            <a:endParaRPr lang="en-US" altLang="zh-CN" dirty="0"/>
          </a:p>
          <a:p>
            <a:pPr lvl="1"/>
            <a:r>
              <a:rPr lang="zh-CN" altLang="en-US" dirty="0"/>
              <a:t>运行教学系统</a:t>
            </a:r>
            <a:r>
              <a:rPr lang="en-US" altLang="zh-CN" dirty="0" err="1"/>
              <a:t>Ucore</a:t>
            </a:r>
            <a:r>
              <a:rPr lang="zh-CN" altLang="en-US" dirty="0"/>
              <a:t>，流水</a:t>
            </a:r>
            <a:r>
              <a:rPr lang="en-US" altLang="zh-CN" dirty="0"/>
              <a:t>CPU</a:t>
            </a:r>
            <a:r>
              <a:rPr lang="zh-CN" altLang="en-US" dirty="0"/>
              <a:t>，可在</a:t>
            </a:r>
            <a:r>
              <a:rPr lang="en-US" altLang="zh-CN" dirty="0" err="1"/>
              <a:t>Ucore</a:t>
            </a:r>
            <a:r>
              <a:rPr lang="zh-CN" altLang="en-US" dirty="0"/>
              <a:t>下运行应用程序</a:t>
            </a:r>
            <a:endParaRPr lang="en-US" altLang="zh-CN" dirty="0"/>
          </a:p>
          <a:p>
            <a:pPr lvl="1"/>
            <a:r>
              <a:rPr lang="zh-CN" altLang="en-US" dirty="0"/>
              <a:t>通过通用的硬件测试环境测试</a:t>
            </a:r>
            <a:endParaRPr lang="en-US" altLang="zh-CN" dirty="0"/>
          </a:p>
          <a:p>
            <a:pPr lvl="1"/>
            <a:r>
              <a:rPr lang="zh-CN" altLang="en-US" dirty="0"/>
              <a:t>进行必要的扩展</a:t>
            </a:r>
            <a:endParaRPr lang="en-US" altLang="zh-CN" dirty="0"/>
          </a:p>
          <a:p>
            <a:pPr lvl="2"/>
            <a:r>
              <a:rPr lang="zh-CN" altLang="en-US" dirty="0"/>
              <a:t>网络接口扩展</a:t>
            </a:r>
            <a:endParaRPr lang="en-US" altLang="zh-CN" dirty="0"/>
          </a:p>
          <a:p>
            <a:pPr lvl="1"/>
            <a:r>
              <a:rPr lang="zh-CN" altLang="en-US" dirty="0"/>
              <a:t>满足软件工程课程要求的文档，包括需求分析、概要设计，测试报告等（软工课程要求）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3364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教学要求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课堂纪律</a:t>
            </a:r>
            <a:endParaRPr lang="en-US" altLang="zh-CN" dirty="0"/>
          </a:p>
          <a:p>
            <a:pPr lvl="1"/>
            <a:r>
              <a:rPr lang="zh-CN" altLang="en-US" dirty="0"/>
              <a:t>按时上课，不迟到，不旷课</a:t>
            </a:r>
            <a:endParaRPr lang="en-US" altLang="zh-CN" dirty="0"/>
          </a:p>
          <a:p>
            <a:pPr lvl="1"/>
            <a:r>
              <a:rPr lang="zh-CN" altLang="en-US" dirty="0"/>
              <a:t>认真听讲，积极思考</a:t>
            </a:r>
            <a:endParaRPr lang="en-US" altLang="zh-CN" dirty="0"/>
          </a:p>
          <a:p>
            <a:pPr lvl="1"/>
            <a:r>
              <a:rPr lang="zh-CN" altLang="en-US" dirty="0"/>
              <a:t>不带食品到教室</a:t>
            </a:r>
            <a:endParaRPr lang="en-US" altLang="zh-CN" dirty="0"/>
          </a:p>
          <a:p>
            <a:r>
              <a:rPr lang="zh-CN" altLang="en-US" dirty="0"/>
              <a:t>诚信要求</a:t>
            </a:r>
            <a:endParaRPr lang="en-US" altLang="zh-CN" dirty="0"/>
          </a:p>
          <a:p>
            <a:pPr lvl="1"/>
            <a:r>
              <a:rPr lang="zh-CN" altLang="en-US" dirty="0"/>
              <a:t>独立完成作业，不得抄袭</a:t>
            </a:r>
            <a:endParaRPr lang="en-US" altLang="zh-CN" dirty="0"/>
          </a:p>
          <a:p>
            <a:pPr lvl="1"/>
            <a:r>
              <a:rPr lang="zh-CN" altLang="en-US" dirty="0"/>
              <a:t>分组独立完成实验及实验报告</a:t>
            </a:r>
            <a:endParaRPr lang="en-US" altLang="zh-CN" dirty="0"/>
          </a:p>
          <a:p>
            <a:pPr lvl="1"/>
            <a:r>
              <a:rPr lang="zh-CN" altLang="en-US" dirty="0"/>
              <a:t>考试不作弊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216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教材和参考书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3931"/>
            <a:ext cx="8229600" cy="4910138"/>
          </a:xfrm>
        </p:spPr>
        <p:txBody>
          <a:bodyPr/>
          <a:lstStyle/>
          <a:p>
            <a:r>
              <a:rPr lang="zh-CN" altLang="en-US" dirty="0"/>
              <a:t>教材</a:t>
            </a:r>
            <a:endParaRPr lang="en-US" altLang="zh-CN" dirty="0"/>
          </a:p>
          <a:p>
            <a:pPr lvl="1"/>
            <a:r>
              <a:rPr lang="en-US" altLang="zh-CN" dirty="0"/>
              <a:t>Computer Organization &amp; Design: the Hardware/Software Interface, 4</a:t>
            </a:r>
            <a:r>
              <a:rPr lang="en-US" altLang="zh-CN" baseline="30000" dirty="0"/>
              <a:t>th</a:t>
            </a:r>
            <a:r>
              <a:rPr lang="en-US" altLang="zh-CN" dirty="0"/>
              <a:t> 5</a:t>
            </a:r>
            <a:r>
              <a:rPr lang="en-US" altLang="zh-CN" baseline="30000" dirty="0"/>
              <a:t>th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6</a:t>
            </a:r>
            <a:r>
              <a:rPr lang="en-US" altLang="zh-CN" baseline="30000" dirty="0"/>
              <a:t>th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RISC-V</a:t>
            </a:r>
            <a:r>
              <a:rPr lang="zh-CN" altLang="en-US" dirty="0"/>
              <a:t> </a:t>
            </a:r>
            <a:r>
              <a:rPr lang="en-US" altLang="zh-CN" dirty="0"/>
              <a:t>Edition</a:t>
            </a:r>
            <a:r>
              <a:rPr lang="zh-CN" altLang="en-US" dirty="0"/>
              <a:t> 机械工业出版社</a:t>
            </a:r>
            <a:endParaRPr lang="en-US" altLang="zh-CN" dirty="0"/>
          </a:p>
          <a:p>
            <a:pPr lvl="1"/>
            <a:r>
              <a:rPr lang="zh-CN" altLang="en-US" dirty="0"/>
              <a:t>网络学堂实验教程</a:t>
            </a:r>
            <a:endParaRPr lang="en-US" altLang="zh-CN" dirty="0"/>
          </a:p>
          <a:p>
            <a:r>
              <a:rPr lang="zh-CN" altLang="en-US" dirty="0"/>
              <a:t>参考书目</a:t>
            </a:r>
            <a:endParaRPr lang="en-US" altLang="zh-CN" dirty="0"/>
          </a:p>
          <a:p>
            <a:pPr lvl="1"/>
            <a:r>
              <a:rPr lang="en-US" altLang="zh-CN" dirty="0"/>
              <a:t>《</a:t>
            </a:r>
            <a:r>
              <a:rPr lang="zh-CN" altLang="en-US" dirty="0"/>
              <a:t>计算机组成</a:t>
            </a:r>
            <a:r>
              <a:rPr lang="en-US" altLang="zh-CN" dirty="0"/>
              <a:t>—</a:t>
            </a:r>
            <a:r>
              <a:rPr lang="zh-CN" altLang="en-US" dirty="0"/>
              <a:t>结构化方法</a:t>
            </a:r>
            <a:r>
              <a:rPr lang="en-US" altLang="zh-CN" dirty="0"/>
              <a:t>》</a:t>
            </a:r>
            <a:r>
              <a:rPr lang="zh-CN" altLang="en-US" dirty="0"/>
              <a:t>刘卫东 宋佳兴译 人民邮电出版社</a:t>
            </a:r>
            <a:endParaRPr lang="en-US" altLang="zh-CN" dirty="0"/>
          </a:p>
          <a:p>
            <a:pPr lvl="1"/>
            <a:r>
              <a:rPr lang="en-US" altLang="zh-CN" dirty="0"/>
              <a:t>《</a:t>
            </a:r>
            <a:r>
              <a:rPr lang="zh-CN" altLang="en-US" dirty="0"/>
              <a:t>深入理解计算机系统</a:t>
            </a:r>
            <a:r>
              <a:rPr lang="en-US" altLang="zh-CN" dirty="0"/>
              <a:t>》</a:t>
            </a:r>
            <a:r>
              <a:rPr lang="zh-CN" altLang="en-US" dirty="0"/>
              <a:t>机械工业出版社</a:t>
            </a:r>
            <a:endParaRPr lang="en-US" altLang="zh-CN" dirty="0"/>
          </a:p>
          <a:p>
            <a:r>
              <a:rPr lang="zh-CN" altLang="en-US" dirty="0"/>
              <a:t>其它阅读材料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16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E1A76-3E42-EB42-8883-251811230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700" y="4715808"/>
            <a:ext cx="1494447" cy="17752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A367C-759E-C74E-8B5B-4ADCA03B4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9681" y="4381222"/>
            <a:ext cx="1494447" cy="21098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E55C47-4BFB-1942-9675-3A7C981489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3147" y="4648200"/>
            <a:ext cx="1600200" cy="2057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5FAA41-07FE-704C-8433-344F1FD0A8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8344" y="5263435"/>
            <a:ext cx="1282700" cy="1587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5157801-D9D7-1444-85AF-A9A6234BF4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8344" y="3504589"/>
            <a:ext cx="1288556" cy="1587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CECC6F-D034-9049-B66E-A51EC539EA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48232" y="4614419"/>
            <a:ext cx="1338980" cy="1648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768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5885-8142-C240-8410-D972B9809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实验安排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5670C-21D4-9D42-8C54-6E4B7789C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F0000"/>
                </a:solidFill>
              </a:rPr>
              <a:t>32</a:t>
            </a:r>
            <a:r>
              <a:rPr lang="zh-CN" altLang="en-US" dirty="0">
                <a:solidFill>
                  <a:srgbClr val="FF0000"/>
                </a:solidFill>
              </a:rPr>
              <a:t>位</a:t>
            </a:r>
            <a:r>
              <a:rPr lang="en-US" altLang="zh-CN" dirty="0">
                <a:solidFill>
                  <a:srgbClr val="FF0000"/>
                </a:solidFill>
              </a:rPr>
              <a:t>MIPS</a:t>
            </a:r>
            <a:r>
              <a:rPr lang="zh-CN" altLang="en-US" dirty="0">
                <a:solidFill>
                  <a:srgbClr val="FF0000"/>
                </a:solidFill>
              </a:rPr>
              <a:t>实验（与往年的不同！！）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kumimoji="1" lang="zh-CN" altLang="en-US" dirty="0"/>
              <a:t>实验时间与往年相同（参考教学日历）</a:t>
            </a:r>
            <a:endParaRPr kumimoji="1"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实验检查需要临时随机加一条指令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实验提交源代码，在线编译和测试</a:t>
            </a:r>
            <a:endParaRPr lang="en-US" altLang="zh-CN" dirty="0"/>
          </a:p>
          <a:p>
            <a:r>
              <a:rPr kumimoji="1" lang="zh-CN" altLang="en-US" dirty="0"/>
              <a:t>尽快</a:t>
            </a:r>
            <a:r>
              <a:rPr lang="zh-CN" altLang="en-US" dirty="0"/>
              <a:t>熟悉</a:t>
            </a:r>
            <a:r>
              <a:rPr kumimoji="1" lang="zh-CN" altLang="en-US" dirty="0"/>
              <a:t>实验器材，理解实验内容</a:t>
            </a:r>
            <a:endParaRPr kumimoji="1"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372490-A541-A441-A5B1-4741685CA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2406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FAC00-D929-724D-B5B5-B092CB0D7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实验的截止日期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5C98A-7F6F-2540-9ED0-302BCE27C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17</a:t>
            </a:r>
            <a:r>
              <a:rPr lang="zh-CN" altLang="en-US" dirty="0"/>
              <a:t>日</a:t>
            </a:r>
            <a:r>
              <a:rPr lang="en-US" altLang="zh-CN" dirty="0"/>
              <a:t>~9</a:t>
            </a:r>
            <a:r>
              <a:rPr lang="zh-CN" altLang="en-US" dirty="0"/>
              <a:t>月</a:t>
            </a:r>
            <a:r>
              <a:rPr lang="en-US" altLang="zh-CN" dirty="0"/>
              <a:t>24</a:t>
            </a:r>
            <a:r>
              <a:rPr lang="zh-CN" altLang="en-US" dirty="0"/>
              <a:t>日，实验</a:t>
            </a:r>
            <a:r>
              <a:rPr lang="en-US" altLang="zh-CN" dirty="0"/>
              <a:t>1</a:t>
            </a:r>
          </a:p>
          <a:p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29</a:t>
            </a:r>
            <a:r>
              <a:rPr lang="zh-CN" altLang="en-US" dirty="0"/>
              <a:t>日</a:t>
            </a:r>
            <a:r>
              <a:rPr lang="en-US" altLang="zh-CN" dirty="0"/>
              <a:t>~10</a:t>
            </a:r>
            <a:r>
              <a:rPr lang="zh-CN" altLang="en-US" dirty="0"/>
              <a:t>月</a:t>
            </a:r>
            <a:r>
              <a:rPr lang="en-US" altLang="zh-CN" dirty="0"/>
              <a:t>11</a:t>
            </a:r>
            <a:r>
              <a:rPr lang="zh-CN" altLang="en-US" dirty="0"/>
              <a:t>日，实验</a:t>
            </a:r>
            <a:r>
              <a:rPr lang="en-US" altLang="zh-CN" dirty="0"/>
              <a:t>2</a:t>
            </a:r>
          </a:p>
          <a:p>
            <a:r>
              <a:rPr lang="en-US" altLang="zh-CN" dirty="0"/>
              <a:t>10</a:t>
            </a:r>
            <a:r>
              <a:rPr lang="zh-CN" altLang="en-US" dirty="0"/>
              <a:t>月</a:t>
            </a:r>
            <a:r>
              <a:rPr lang="en-US" altLang="zh-CN" dirty="0"/>
              <a:t>18</a:t>
            </a:r>
            <a:r>
              <a:rPr lang="zh-CN" altLang="en-US" dirty="0"/>
              <a:t>日</a:t>
            </a:r>
            <a:r>
              <a:rPr lang="en-US" altLang="zh-CN" dirty="0"/>
              <a:t>~10</a:t>
            </a:r>
            <a:r>
              <a:rPr lang="zh-CN" altLang="en-US" dirty="0"/>
              <a:t>月</a:t>
            </a:r>
            <a:r>
              <a:rPr lang="en-US" altLang="zh-CN" dirty="0"/>
              <a:t>29</a:t>
            </a:r>
            <a:r>
              <a:rPr lang="zh-CN" altLang="en-US" dirty="0"/>
              <a:t>日，实验</a:t>
            </a:r>
            <a:r>
              <a:rPr lang="en-US" altLang="zh-CN" dirty="0"/>
              <a:t>3</a:t>
            </a:r>
          </a:p>
          <a:p>
            <a:r>
              <a:rPr lang="en-US" altLang="zh-CN" dirty="0"/>
              <a:t>11</a:t>
            </a:r>
            <a:r>
              <a:rPr lang="zh-CN" altLang="en-US" dirty="0"/>
              <a:t>月</a:t>
            </a:r>
            <a:r>
              <a:rPr lang="en-US" altLang="zh-CN" dirty="0"/>
              <a:t>5</a:t>
            </a:r>
            <a:r>
              <a:rPr lang="zh-CN" altLang="en-US" dirty="0"/>
              <a:t>日</a:t>
            </a:r>
            <a:r>
              <a:rPr lang="en-US" altLang="zh-CN" dirty="0"/>
              <a:t>~	11</a:t>
            </a:r>
            <a:r>
              <a:rPr lang="zh-CN" altLang="en-US" dirty="0"/>
              <a:t>月</a:t>
            </a:r>
            <a:r>
              <a:rPr lang="en-US" altLang="zh-CN" dirty="0"/>
              <a:t>26</a:t>
            </a:r>
            <a:r>
              <a:rPr lang="zh-CN" altLang="en-US" dirty="0"/>
              <a:t>日，实验</a:t>
            </a:r>
            <a:r>
              <a:rPr lang="en-US" altLang="zh-CN" dirty="0"/>
              <a:t>4&amp;</a:t>
            </a:r>
            <a:r>
              <a:rPr lang="zh-CN" altLang="en-US" dirty="0"/>
              <a:t>实验</a:t>
            </a:r>
            <a:r>
              <a:rPr lang="en-US" altLang="zh-CN" dirty="0"/>
              <a:t>5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11</a:t>
            </a:r>
            <a:r>
              <a:rPr lang="zh-CN" altLang="en-US" dirty="0">
                <a:solidFill>
                  <a:srgbClr val="FF0000"/>
                </a:solidFill>
              </a:rPr>
              <a:t>月</a:t>
            </a:r>
            <a:r>
              <a:rPr lang="en-US" altLang="zh-CN" dirty="0">
                <a:solidFill>
                  <a:srgbClr val="FF0000"/>
                </a:solidFill>
              </a:rPr>
              <a:t>29</a:t>
            </a:r>
            <a:r>
              <a:rPr lang="zh-CN" altLang="en-US" dirty="0">
                <a:solidFill>
                  <a:srgbClr val="FF0000"/>
                </a:solidFill>
              </a:rPr>
              <a:t>日，在线增加新指令实验，两个小时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67B86-01CB-1D46-A525-6748C1C0F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401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36C01-FA0C-7040-B8B4-24805E247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推荐课程</a:t>
            </a:r>
            <a:endParaRPr kumimoji="1"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B24E1-7942-6645-8867-2FA31097B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Berkeley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lang="en-US" altLang="zh-CN" dirty="0">
                <a:hlinkClick r:id="rId2"/>
              </a:rPr>
              <a:t>https://inst.eecs.berkeley.edu/~cs61c/fa18/</a:t>
            </a:r>
            <a:r>
              <a:rPr lang="zh-CN" altLang="en-US" dirty="0"/>
              <a:t> </a:t>
            </a:r>
            <a:r>
              <a:rPr lang="en-US" altLang="zh-CN" dirty="0"/>
              <a:t>Cover</a:t>
            </a:r>
            <a:r>
              <a:rPr lang="zh-CN" altLang="en-US" dirty="0"/>
              <a:t> </a:t>
            </a:r>
            <a:r>
              <a:rPr lang="en-US" altLang="zh-CN" dirty="0"/>
              <a:t>RISC-V</a:t>
            </a:r>
          </a:p>
          <a:p>
            <a:r>
              <a:rPr kumimoji="1" lang="en-US" altLang="zh-CN" dirty="0"/>
              <a:t>CMU</a:t>
            </a:r>
          </a:p>
          <a:p>
            <a:r>
              <a:rPr lang="en-US" altLang="zh-CN" dirty="0">
                <a:hlinkClick r:id="rId3"/>
              </a:rPr>
              <a:t>http://www.csapp.cs.cmu.edu/</a:t>
            </a:r>
            <a:r>
              <a:rPr lang="zh-CN" altLang="en-US" dirty="0"/>
              <a:t>  </a:t>
            </a:r>
            <a:r>
              <a:rPr lang="en-US" altLang="zh-CN" dirty="0"/>
              <a:t>Cover</a:t>
            </a:r>
            <a:r>
              <a:rPr lang="zh-CN" altLang="en-US" dirty="0"/>
              <a:t> </a:t>
            </a:r>
            <a:r>
              <a:rPr lang="en-US" altLang="zh-CN" dirty="0"/>
              <a:t>x86</a:t>
            </a:r>
          </a:p>
          <a:p>
            <a:r>
              <a:rPr kumimoji="1" lang="en-US" altLang="zh-CN" dirty="0"/>
              <a:t>MIT</a:t>
            </a:r>
          </a:p>
          <a:p>
            <a:r>
              <a:rPr lang="en-US" altLang="zh-CN" dirty="0">
                <a:hlinkClick r:id="rId4"/>
              </a:rPr>
              <a:t>http://web.mit.edu/6.033/www/</a:t>
            </a:r>
            <a:r>
              <a:rPr lang="zh-CN" altLang="en-US" dirty="0"/>
              <a:t>   </a:t>
            </a:r>
            <a:r>
              <a:rPr lang="en-US" altLang="zh-CN" dirty="0"/>
              <a:t>Cover</a:t>
            </a:r>
            <a:r>
              <a:rPr lang="zh-CN" altLang="en-US" dirty="0"/>
              <a:t> </a:t>
            </a:r>
            <a:r>
              <a:rPr lang="en-US" altLang="zh-CN" dirty="0"/>
              <a:t>nothing</a:t>
            </a:r>
            <a:endParaRPr kumimoji="1"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86D361-9B5A-9C4B-A4C3-2CDFD2AF2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19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046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教学团队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主讲教师</a:t>
            </a:r>
            <a:endParaRPr lang="en-US" altLang="zh-CN" dirty="0"/>
          </a:p>
          <a:p>
            <a:r>
              <a:rPr lang="zh-CN" altLang="en-US" dirty="0"/>
              <a:t>刘卫东 教授 </a:t>
            </a:r>
            <a:r>
              <a:rPr lang="en-US" altLang="zh-CN" dirty="0">
                <a:hlinkClick r:id="rId2"/>
              </a:rPr>
              <a:t>liuwd@tsinghua.edu.cn</a:t>
            </a:r>
            <a:endParaRPr lang="en-US" altLang="zh-CN" dirty="0"/>
          </a:p>
          <a:p>
            <a:r>
              <a:rPr lang="zh-CN" altLang="en-US" dirty="0"/>
              <a:t>陈康 副研究员 </a:t>
            </a:r>
            <a:r>
              <a:rPr lang="en-US" altLang="zh-CN" dirty="0">
                <a:hlinkClick r:id="rId3"/>
              </a:rPr>
              <a:t>chenkang@tsinghua.edu.cn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交流方式</a:t>
            </a:r>
            <a:endParaRPr lang="en-US" altLang="zh-CN" dirty="0"/>
          </a:p>
          <a:p>
            <a:r>
              <a:rPr lang="zh-CN" altLang="en-US" dirty="0"/>
              <a:t>网络课堂</a:t>
            </a:r>
            <a:r>
              <a:rPr lang="en-US" altLang="zh-CN" dirty="0"/>
              <a:t>  </a:t>
            </a:r>
            <a:r>
              <a:rPr lang="en-US" altLang="zh-CN" dirty="0">
                <a:hlinkClick r:id="rId4"/>
              </a:rPr>
              <a:t>http://learn.tsinghua.edu.cn</a:t>
            </a:r>
            <a:endParaRPr lang="en-US" altLang="zh-CN" dirty="0"/>
          </a:p>
          <a:p>
            <a:endParaRPr lang="en-US" dirty="0"/>
          </a:p>
          <a:p>
            <a:r>
              <a:rPr lang="zh-CN" altLang="en-US"/>
              <a:t>陈康办公室</a:t>
            </a:r>
            <a:r>
              <a:rPr lang="zh-CN" altLang="en-US" dirty="0"/>
              <a:t>：</a:t>
            </a:r>
            <a:r>
              <a:rPr lang="en-US" altLang="zh-CN" dirty="0"/>
              <a:t>FIT</a:t>
            </a:r>
            <a:r>
              <a:rPr lang="zh-CN" altLang="en-US" dirty="0"/>
              <a:t> </a:t>
            </a:r>
            <a:r>
              <a:rPr lang="en-US" altLang="zh-CN" dirty="0"/>
              <a:t>3-107</a:t>
            </a:r>
          </a:p>
          <a:p>
            <a:r>
              <a:rPr lang="zh-CN" altLang="en-US" dirty="0"/>
              <a:t>答疑时间：周一下午，</a:t>
            </a:r>
            <a:r>
              <a:rPr lang="en-US" altLang="zh-CN" dirty="0"/>
              <a:t>2:00~4:00pm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4718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55F886C-0A22-6F4D-BC08-A1674DBCDE43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20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37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教学团队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李山山 实验员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助教：</a:t>
            </a:r>
            <a:endParaRPr lang="en-US" altLang="zh-CN" dirty="0"/>
          </a:p>
          <a:p>
            <a:r>
              <a:rPr lang="zh-CN" altLang="en-US" dirty="0"/>
              <a:t>张宇翔</a:t>
            </a:r>
            <a:endParaRPr lang="en-US" altLang="zh-CN" dirty="0"/>
          </a:p>
          <a:p>
            <a:r>
              <a:rPr lang="zh-CN" altLang="en-US" dirty="0"/>
              <a:t>侯禺凡</a:t>
            </a:r>
            <a:endParaRPr lang="en-US" altLang="zh-CN" dirty="0"/>
          </a:p>
          <a:p>
            <a:r>
              <a:rPr lang="zh-CN" altLang="en-US" dirty="0"/>
              <a:t>杨松涛</a:t>
            </a:r>
            <a:endParaRPr lang="en-US" altLang="zh-CN" dirty="0"/>
          </a:p>
          <a:p>
            <a:r>
              <a:rPr lang="zh-CN" altLang="en-US" dirty="0"/>
              <a:t>王润基</a:t>
            </a:r>
            <a:endParaRPr lang="en-US" altLang="zh-CN" dirty="0"/>
          </a:p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3</a:t>
            </a:fld>
            <a:endParaRPr lang="zh-CN" altLang="en-US">
              <a:solidFill>
                <a:srgbClr val="1F497D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FF78D-9CF5-B344-A5A9-8A23D92C193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723724"/>
            <a:ext cx="3168352" cy="563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019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计算机组成原理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学分：</a:t>
            </a:r>
            <a:r>
              <a:rPr lang="en-US" altLang="zh-CN" dirty="0"/>
              <a:t>4</a:t>
            </a:r>
          </a:p>
          <a:p>
            <a:r>
              <a:rPr lang="zh-CN" altLang="en-US" dirty="0"/>
              <a:t>学时：</a:t>
            </a:r>
            <a:r>
              <a:rPr lang="en-US" altLang="zh-CN" dirty="0"/>
              <a:t>64+32</a:t>
            </a:r>
          </a:p>
          <a:p>
            <a:r>
              <a:rPr lang="zh-CN" altLang="en-US" dirty="0"/>
              <a:t>先修课程：</a:t>
            </a:r>
            <a:endParaRPr lang="en-US" altLang="zh-CN" dirty="0"/>
          </a:p>
          <a:p>
            <a:pPr lvl="1"/>
            <a:r>
              <a:rPr lang="zh-CN" altLang="en-US" dirty="0"/>
              <a:t>数字逻辑，高级语言程序设计，汇编语言程序设计</a:t>
            </a:r>
            <a:endParaRPr lang="en-US" altLang="zh-CN" dirty="0"/>
          </a:p>
          <a:p>
            <a:r>
              <a:rPr lang="zh-CN" altLang="en-US" dirty="0"/>
              <a:t>后续课程：</a:t>
            </a:r>
            <a:endParaRPr lang="en-US" altLang="zh-CN" dirty="0"/>
          </a:p>
          <a:p>
            <a:pPr lvl="1"/>
            <a:r>
              <a:rPr lang="zh-CN" altLang="en-US" dirty="0"/>
              <a:t>操作系统，系统结构，计算机接口</a:t>
            </a:r>
            <a:endParaRPr lang="en-US" altLang="zh-CN" dirty="0"/>
          </a:p>
          <a:p>
            <a:pPr lvl="1"/>
            <a:r>
              <a:rPr lang="zh-CN" altLang="en-US" dirty="0"/>
              <a:t>编译原理</a:t>
            </a:r>
            <a:endParaRPr lang="en-US" altLang="zh-CN" dirty="0"/>
          </a:p>
          <a:p>
            <a:r>
              <a:rPr lang="zh-CN" altLang="en-US" dirty="0"/>
              <a:t>联合课程</a:t>
            </a:r>
            <a:endParaRPr lang="en-US" altLang="zh-CN" dirty="0"/>
          </a:p>
          <a:p>
            <a:pPr lvl="1"/>
            <a:r>
              <a:rPr lang="zh-CN" altLang="en-US" dirty="0"/>
              <a:t>与软工联合实验，设计能够运行</a:t>
            </a:r>
            <a:r>
              <a:rPr lang="en-US" altLang="zh-CN" dirty="0" err="1"/>
              <a:t>ucore</a:t>
            </a:r>
            <a:r>
              <a:rPr lang="zh-CN" altLang="en-US" dirty="0"/>
              <a:t>操作系统的系统平台</a:t>
            </a:r>
            <a:endParaRPr lang="en-US" altLang="zh-CN" dirty="0"/>
          </a:p>
          <a:p>
            <a:pPr lvl="1"/>
            <a:r>
              <a:rPr lang="zh-CN" altLang="en-US" dirty="0"/>
              <a:t>与网络联合实验，设计处理器与硬件路由器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4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999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硬件系列课程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计算机体系结构（</a:t>
            </a:r>
            <a:r>
              <a:rPr lang="en-US" altLang="zh-CN" dirty="0"/>
              <a:t>Architecture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对程序员精确描述计算机硬件的功能</a:t>
            </a:r>
            <a:endParaRPr lang="en-US" altLang="zh-CN" dirty="0"/>
          </a:p>
          <a:p>
            <a:pPr lvl="1"/>
            <a:r>
              <a:rPr lang="zh-CN" altLang="en-US" dirty="0"/>
              <a:t>对硬件工程师的最“抽象”的设计需求</a:t>
            </a:r>
            <a:endParaRPr lang="en-US" altLang="zh-CN" dirty="0"/>
          </a:p>
          <a:p>
            <a:r>
              <a:rPr lang="zh-CN" altLang="en-US" dirty="0"/>
              <a:t>计算机组成原理（</a:t>
            </a:r>
            <a:r>
              <a:rPr lang="en-US" altLang="zh-CN" dirty="0"/>
              <a:t>Organization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计算机体系结构的逻辑实现</a:t>
            </a:r>
            <a:endParaRPr lang="en-US" altLang="zh-CN" dirty="0"/>
          </a:p>
          <a:p>
            <a:pPr lvl="1"/>
            <a:r>
              <a:rPr lang="zh-CN" altLang="en-US" dirty="0"/>
              <a:t>计算机硬件功能的集成</a:t>
            </a:r>
            <a:endParaRPr lang="en-US" altLang="zh-CN" dirty="0"/>
          </a:p>
          <a:p>
            <a:pPr lvl="1"/>
            <a:r>
              <a:rPr lang="zh-CN" altLang="en-US" dirty="0"/>
              <a:t>计算机硬件性能评价</a:t>
            </a:r>
            <a:endParaRPr lang="en-US" altLang="zh-CN" dirty="0"/>
          </a:p>
          <a:p>
            <a:pPr lvl="1"/>
            <a:r>
              <a:rPr lang="zh-CN" altLang="en-US" dirty="0"/>
              <a:t>计算机硬件优化</a:t>
            </a:r>
            <a:endParaRPr lang="en-US" altLang="zh-CN" dirty="0"/>
          </a:p>
          <a:p>
            <a:r>
              <a:rPr lang="zh-CN" altLang="en-US" dirty="0"/>
              <a:t>数字电路（</a:t>
            </a:r>
            <a:r>
              <a:rPr lang="en-US" altLang="zh-CN" dirty="0"/>
              <a:t>Digital</a:t>
            </a:r>
            <a:r>
              <a:rPr lang="zh-CN" altLang="en-US" dirty="0"/>
              <a:t> </a:t>
            </a:r>
            <a:r>
              <a:rPr lang="en-US" altLang="zh-CN" dirty="0"/>
              <a:t>Logic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计算机组成的物理实现</a:t>
            </a:r>
            <a:endParaRPr lang="en-US" altLang="zh-CN" dirty="0"/>
          </a:p>
          <a:p>
            <a:pPr lvl="1"/>
            <a:r>
              <a:rPr lang="zh-CN" altLang="en-US" dirty="0"/>
              <a:t>组成部件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5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08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主要教学内容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计算机的层次结构</a:t>
            </a:r>
            <a:endParaRPr lang="en-US" altLang="zh-CN" dirty="0"/>
          </a:p>
          <a:p>
            <a:pPr lvl="1"/>
            <a:r>
              <a:rPr lang="zh-CN" altLang="en-US" dirty="0"/>
              <a:t>学习计算机组成原理的基本方法</a:t>
            </a:r>
            <a:endParaRPr lang="en-US" altLang="zh-CN" dirty="0"/>
          </a:p>
          <a:p>
            <a:r>
              <a:rPr lang="zh-CN" altLang="en-US" dirty="0"/>
              <a:t>计算机如何执行程序</a:t>
            </a:r>
            <a:endParaRPr lang="en-US" altLang="zh-CN" dirty="0"/>
          </a:p>
          <a:p>
            <a:pPr lvl="1"/>
            <a:r>
              <a:rPr lang="zh-CN" altLang="en-US" dirty="0"/>
              <a:t>本课程要解决的基本问题</a:t>
            </a:r>
            <a:endParaRPr lang="en-US" altLang="zh-CN" dirty="0"/>
          </a:p>
          <a:p>
            <a:r>
              <a:rPr lang="zh-CN" altLang="en-US" dirty="0"/>
              <a:t>运算器的功能、组成和运行原理</a:t>
            </a:r>
            <a:endParaRPr lang="en-US" altLang="zh-CN" dirty="0"/>
          </a:p>
          <a:p>
            <a:pPr lvl="1"/>
            <a:r>
              <a:rPr lang="zh-CN" altLang="en-US" dirty="0"/>
              <a:t>程序功能是如何实现的</a:t>
            </a:r>
            <a:endParaRPr lang="en-US" altLang="zh-CN" dirty="0"/>
          </a:p>
          <a:p>
            <a:r>
              <a:rPr lang="zh-CN" altLang="en-US" dirty="0"/>
              <a:t>控制器的功能、组成和运行原理</a:t>
            </a:r>
            <a:endParaRPr lang="en-US" altLang="zh-CN" dirty="0"/>
          </a:p>
          <a:p>
            <a:pPr lvl="1"/>
            <a:r>
              <a:rPr lang="zh-CN" altLang="en-US" dirty="0"/>
              <a:t>程序是如何执行的？</a:t>
            </a:r>
            <a:endParaRPr lang="en-US" altLang="zh-CN" dirty="0"/>
          </a:p>
          <a:p>
            <a:pPr lvl="1"/>
            <a:r>
              <a:rPr lang="zh-CN" altLang="en-US" dirty="0"/>
              <a:t>怎样执行得更快一些</a:t>
            </a:r>
            <a:endParaRPr lang="en-US" altLang="zh-CN" dirty="0"/>
          </a:p>
          <a:p>
            <a:r>
              <a:rPr lang="zh-CN" altLang="en-US" dirty="0"/>
              <a:t>存储器及层次存储系统</a:t>
            </a:r>
            <a:endParaRPr lang="en-US" altLang="zh-CN" dirty="0"/>
          </a:p>
          <a:p>
            <a:r>
              <a:rPr lang="zh-CN" altLang="en-US" dirty="0"/>
              <a:t>输入</a:t>
            </a:r>
            <a:r>
              <a:rPr lang="en-US" altLang="zh-CN" dirty="0"/>
              <a:t>/</a:t>
            </a:r>
            <a:r>
              <a:rPr lang="zh-CN" altLang="en-US" dirty="0"/>
              <a:t>输出设备和总线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6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359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学习目标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了解计算机的硬件组成</a:t>
            </a:r>
            <a:endParaRPr lang="en-US" altLang="zh-CN" dirty="0"/>
          </a:p>
          <a:p>
            <a:pPr lvl="1"/>
            <a:r>
              <a:rPr lang="zh-CN" altLang="en-US" dirty="0"/>
              <a:t>五大组成部件</a:t>
            </a:r>
            <a:endParaRPr lang="en-US" altLang="zh-CN" dirty="0"/>
          </a:p>
          <a:p>
            <a:pPr lvl="1"/>
            <a:r>
              <a:rPr lang="zh-CN" altLang="en-US" dirty="0"/>
              <a:t>其它专业课程的基础</a:t>
            </a:r>
            <a:endParaRPr lang="en-US" altLang="zh-CN" dirty="0"/>
          </a:p>
          <a:p>
            <a:r>
              <a:rPr lang="zh-CN" altLang="en-US" dirty="0"/>
              <a:t>掌握计算机的运行原理</a:t>
            </a:r>
            <a:endParaRPr lang="en-US" altLang="zh-CN" dirty="0"/>
          </a:p>
          <a:p>
            <a:pPr lvl="1"/>
            <a:r>
              <a:rPr lang="zh-CN" altLang="en-US" dirty="0"/>
              <a:t>计算机怎样执行机器语言程序</a:t>
            </a:r>
            <a:endParaRPr lang="en-US" altLang="zh-CN" dirty="0"/>
          </a:p>
          <a:p>
            <a:pPr lvl="1"/>
            <a:r>
              <a:rPr lang="zh-CN" altLang="en-US" dirty="0"/>
              <a:t>计算机层次之间的交互关系</a:t>
            </a:r>
            <a:endParaRPr lang="en-US" altLang="zh-CN" dirty="0"/>
          </a:p>
          <a:p>
            <a:r>
              <a:rPr lang="zh-CN" altLang="en-US" dirty="0"/>
              <a:t>设计能力</a:t>
            </a:r>
            <a:endParaRPr lang="en-US" altLang="zh-CN" dirty="0"/>
          </a:p>
          <a:p>
            <a:pPr lvl="1"/>
            <a:r>
              <a:rPr lang="zh-CN" altLang="en-US" dirty="0"/>
              <a:t>抽象、分层、流水、并行</a:t>
            </a:r>
            <a:r>
              <a:rPr lang="en-US" altLang="zh-CN" dirty="0"/>
              <a:t>/</a:t>
            </a:r>
            <a:r>
              <a:rPr lang="zh-CN" altLang="en-US" dirty="0"/>
              <a:t>串行</a:t>
            </a:r>
            <a:endParaRPr lang="en-US" altLang="zh-CN" dirty="0"/>
          </a:p>
          <a:p>
            <a:pPr lvl="1"/>
            <a:r>
              <a:rPr lang="zh-CN" altLang="en-US" dirty="0"/>
              <a:t>提高编程能力</a:t>
            </a:r>
            <a:endParaRPr lang="en-US" altLang="zh-CN" dirty="0"/>
          </a:p>
          <a:p>
            <a:r>
              <a:rPr lang="zh-CN" altLang="en-US" dirty="0"/>
              <a:t>培养计算机系统能力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7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225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培养计算机系统能力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什么是计算机系统能力？</a:t>
            </a:r>
            <a:endParaRPr lang="en-US" altLang="zh-CN" dirty="0"/>
          </a:p>
          <a:p>
            <a:pPr lvl="1"/>
            <a:r>
              <a:rPr lang="zh-CN" altLang="en-US" dirty="0"/>
              <a:t>系统观：整体性、关联性、层次性、动态性、开放性</a:t>
            </a:r>
            <a:endParaRPr lang="en-US" altLang="zh-CN" dirty="0"/>
          </a:p>
          <a:p>
            <a:pPr lvl="1"/>
            <a:r>
              <a:rPr lang="zh-CN" altLang="en-US" dirty="0"/>
              <a:t>系统方法：软件硬件协同及相互作用，层次结构</a:t>
            </a:r>
            <a:endParaRPr lang="en-US" altLang="zh-CN" dirty="0"/>
          </a:p>
          <a:p>
            <a:r>
              <a:rPr lang="zh-CN" altLang="en-US" dirty="0"/>
              <a:t>如何培养计算机系统能力？</a:t>
            </a:r>
            <a:endParaRPr lang="en-US" altLang="zh-CN" dirty="0"/>
          </a:p>
          <a:p>
            <a:pPr lvl="1"/>
            <a:r>
              <a:rPr lang="zh-CN" altLang="en-US" dirty="0"/>
              <a:t>围绕目标：构建计算机系统</a:t>
            </a:r>
            <a:endParaRPr lang="en-US" altLang="zh-CN" dirty="0"/>
          </a:p>
          <a:p>
            <a:pPr lvl="1"/>
            <a:r>
              <a:rPr lang="zh-CN" altLang="en-US" dirty="0"/>
              <a:t>多课联动：课程间的衔接</a:t>
            </a:r>
            <a:endParaRPr lang="en-US" altLang="zh-CN" dirty="0"/>
          </a:p>
          <a:p>
            <a:pPr lvl="1"/>
            <a:r>
              <a:rPr lang="zh-CN" altLang="en-US" dirty="0"/>
              <a:t>课程实验设计：注意系统的设计和实现</a:t>
            </a:r>
            <a:endParaRPr lang="en-US" altLang="zh-CN" dirty="0"/>
          </a:p>
          <a:p>
            <a:r>
              <a:rPr lang="zh-CN" altLang="en-US" dirty="0"/>
              <a:t>怎样检验是否具备计算机系统能力？</a:t>
            </a:r>
            <a:endParaRPr lang="en-US" altLang="zh-CN" dirty="0"/>
          </a:p>
          <a:p>
            <a:pPr lvl="1"/>
            <a:r>
              <a:rPr lang="zh-CN" altLang="en-US" dirty="0"/>
              <a:t>设计和实现“自己”的计算机系统</a:t>
            </a:r>
            <a:endParaRPr lang="en-US" altLang="zh-CN" dirty="0"/>
          </a:p>
          <a:p>
            <a:pPr lvl="2"/>
            <a:r>
              <a:rPr lang="zh-CN" altLang="en-US" dirty="0"/>
              <a:t>自己的计算机硬件，自己的操作系统，自己的编译器，自己的路由器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8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821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组成原理学习目的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掌握单 </a:t>
            </a:r>
            <a:r>
              <a:rPr lang="en-US" altLang="zh-CN" dirty="0"/>
              <a:t>CPU</a:t>
            </a:r>
            <a:r>
              <a:rPr lang="zh-CN" altLang="en-US" dirty="0"/>
              <a:t> 计算机的完整硬件组成</a:t>
            </a:r>
            <a:endParaRPr lang="en-US" altLang="zh-CN" dirty="0"/>
          </a:p>
          <a:p>
            <a:pPr lvl="1"/>
            <a:r>
              <a:rPr lang="zh-CN" altLang="en-US" dirty="0"/>
              <a:t>基本工作原理</a:t>
            </a:r>
            <a:endParaRPr lang="en-US" altLang="zh-CN" dirty="0"/>
          </a:p>
          <a:p>
            <a:pPr lvl="1"/>
            <a:r>
              <a:rPr lang="zh-CN" altLang="en-US" dirty="0"/>
              <a:t>内部运行机制</a:t>
            </a:r>
            <a:endParaRPr lang="en-US" altLang="zh-CN" dirty="0"/>
          </a:p>
          <a:p>
            <a:pPr lvl="1"/>
            <a:r>
              <a:rPr lang="zh-CN" altLang="en-US" dirty="0"/>
              <a:t>建立完整计算机系统概念</a:t>
            </a:r>
            <a:endParaRPr lang="en-US" altLang="zh-CN" dirty="0"/>
          </a:p>
          <a:p>
            <a:r>
              <a:rPr lang="zh-CN" altLang="en-US" dirty="0"/>
              <a:t>了解计算机系统的新技术</a:t>
            </a:r>
            <a:endParaRPr lang="en-US" altLang="zh-CN" dirty="0"/>
          </a:p>
          <a:p>
            <a:r>
              <a:rPr lang="zh-CN" altLang="en-US" dirty="0"/>
              <a:t>达到能独立设计一台完整计算机的水平</a:t>
            </a:r>
            <a:endParaRPr lang="en-US" altLang="zh-CN" dirty="0"/>
          </a:p>
          <a:p>
            <a:pPr lvl="1"/>
            <a:r>
              <a:rPr lang="zh-CN" altLang="en-US" dirty="0"/>
              <a:t>硬件、软件齐全</a:t>
            </a:r>
            <a:endParaRPr lang="en-US" altLang="zh-CN" dirty="0"/>
          </a:p>
          <a:p>
            <a:pPr lvl="1"/>
            <a:r>
              <a:rPr lang="zh-CN" altLang="en-US" dirty="0"/>
              <a:t>功能基本完整</a:t>
            </a:r>
            <a:endParaRPr lang="en-US" altLang="zh-CN" dirty="0"/>
          </a:p>
          <a:p>
            <a:r>
              <a:rPr lang="zh-CN" altLang="en-US" dirty="0"/>
              <a:t>知识和能力两个方面都得到提高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8CD7A6-1B93-9844-850A-7A754EAB083E}" type="slidenum">
              <a:rPr lang="en-US" altLang="zh-CN" smtClean="0">
                <a:solidFill>
                  <a:srgbClr val="1F497D"/>
                </a:solidFill>
              </a:rPr>
              <a:pPr>
                <a:defRPr/>
              </a:pPr>
              <a:t>9</a:t>
            </a:fld>
            <a:endParaRPr lang="zh-CN" altLang="en-US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630284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黑体"/>
        <a:cs typeface=""/>
      </a:majorFont>
      <a:minorFont>
        <a:latin typeface="Gill Sans M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主题1 1">
        <a:dk1>
          <a:srgbClr val="000000"/>
        </a:dk1>
        <a:lt1>
          <a:srgbClr val="FFFFFF"/>
        </a:lt1>
        <a:dk2>
          <a:srgbClr val="464653"/>
        </a:dk2>
        <a:lt2>
          <a:srgbClr val="DDE9EC"/>
        </a:lt2>
        <a:accent1>
          <a:srgbClr val="727CA3"/>
        </a:accent1>
        <a:accent2>
          <a:srgbClr val="9FB8CD"/>
        </a:accent2>
        <a:accent3>
          <a:srgbClr val="FFFFFF"/>
        </a:accent3>
        <a:accent4>
          <a:srgbClr val="000000"/>
        </a:accent4>
        <a:accent5>
          <a:srgbClr val="BCBFCE"/>
        </a:accent5>
        <a:accent6>
          <a:srgbClr val="90A6BA"/>
        </a:accent6>
        <a:hlink>
          <a:srgbClr val="B292CA"/>
        </a:hlink>
        <a:folHlink>
          <a:srgbClr val="6B56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4072</TotalTime>
  <Words>1135</Words>
  <Application>Microsoft Macintosh PowerPoint</Application>
  <PresentationFormat>On-screen Show (4:3)</PresentationFormat>
  <Paragraphs>200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微软雅黑</vt:lpstr>
      <vt:lpstr>Arial</vt:lpstr>
      <vt:lpstr>Calibri</vt:lpstr>
      <vt:lpstr>Gill Sans MT</vt:lpstr>
      <vt:lpstr>Times New Roman</vt:lpstr>
      <vt:lpstr>Wingdings</vt:lpstr>
      <vt:lpstr>Wingdings 3</vt:lpstr>
      <vt:lpstr>主题1</vt:lpstr>
      <vt:lpstr>课程内容简介</vt:lpstr>
      <vt:lpstr>教学团队</vt:lpstr>
      <vt:lpstr>教学团队</vt:lpstr>
      <vt:lpstr>计算机组成原理</vt:lpstr>
      <vt:lpstr>硬件系列课程</vt:lpstr>
      <vt:lpstr>主要教学内容</vt:lpstr>
      <vt:lpstr>学习目标</vt:lpstr>
      <vt:lpstr>培养计算机系统能力</vt:lpstr>
      <vt:lpstr>组成原理学习目的</vt:lpstr>
      <vt:lpstr>教学环节和学习方法</vt:lpstr>
      <vt:lpstr>评分标准</vt:lpstr>
      <vt:lpstr>实验：（Verilog语言）</vt:lpstr>
      <vt:lpstr>实验评分标准</vt:lpstr>
      <vt:lpstr>软件工程联合实验</vt:lpstr>
      <vt:lpstr>教学要求</vt:lpstr>
      <vt:lpstr>教材和参考书</vt:lpstr>
      <vt:lpstr>实验安排</vt:lpstr>
      <vt:lpstr>实验的截止日期</vt:lpstr>
      <vt:lpstr>推荐课程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面向云计算的网络化操作系统 课题三 启动预备会</dc:title>
  <dc:creator>Hu Chunming</dc:creator>
  <cp:lastModifiedBy>Kang Chen</cp:lastModifiedBy>
  <cp:revision>601</cp:revision>
  <dcterms:created xsi:type="dcterms:W3CDTF">2016-09-06T00:35:26Z</dcterms:created>
  <dcterms:modified xsi:type="dcterms:W3CDTF">2019-09-07T14:40:24Z</dcterms:modified>
</cp:coreProperties>
</file>

<file path=docProps/thumbnail.jpeg>
</file>